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8" r:id="rId5"/>
    <p:sldId id="262" r:id="rId6"/>
    <p:sldId id="258" r:id="rId7"/>
    <p:sldId id="265" r:id="rId8"/>
    <p:sldId id="259" r:id="rId9"/>
    <p:sldId id="264" r:id="rId10"/>
    <p:sldId id="260" r:id="rId11"/>
    <p:sldId id="269" r:id="rId12"/>
    <p:sldId id="270" r:id="rId13"/>
    <p:sldId id="267" r:id="rId14"/>
    <p:sldId id="26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3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C2949B9-D04F-4EA7-AF63-23406F88800B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8A16905-6DE9-458E-B0C3-4631707605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lyricstrain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ecorps.gov/wwws" TargetMode="External"/><Relationship Id="rId2" Type="http://schemas.openxmlformats.org/officeDocument/2006/relationships/hyperlink" Target="http://www.kwintessential.co.uk/cross-cultural/cross-cultural-awarenes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bubbl.u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stanley@roanoke.edu" TargetMode="External"/><Relationship Id="rId2" Type="http://schemas.openxmlformats.org/officeDocument/2006/relationships/hyperlink" Target="mailto:imyers@roanok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oanoke.edu/Academics/Academic_Departments/Modern_Languages/Faculty_and_Staff/Christine_Stanley/Resources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oond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.kaywa.com" TargetMode="External"/><Relationship Id="rId2" Type="http://schemas.openxmlformats.org/officeDocument/2006/relationships/hyperlink" Target="http://www.appsba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anguage-exchange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ts.imtranslator.net/Hcd3" TargetMode="External"/><Relationship Id="rId2" Type="http://schemas.openxmlformats.org/officeDocument/2006/relationships/hyperlink" Target="http://text-to-speech.imtranslator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quizlet.com" TargetMode="External"/><Relationship Id="rId4" Type="http://schemas.openxmlformats.org/officeDocument/2006/relationships/hyperlink" Target="http://tts.imtranslator.net/Hc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readsheets.google.com/spreadsheet/viewform?formkey=dE5hTGxUUGotQ0JtZVh4ODJST1h3U0E6MQ&amp;theme=0AX42CRMsmRFbUy05MTBiNjdkYS1lOGM3LTQyMTgtOGEzZC02YWU3OTU2NDJiMzk&amp;ifq" TargetMode="External"/><Relationship Id="rId2" Type="http://schemas.openxmlformats.org/officeDocument/2006/relationships/hyperlink" Target="https://accounts.google.com/ServiceLogin?service=writely&amp;passive=1209600&amp;continue=https://docs.google.com/?hl=en&amp;tab=wo&amp;followup=https://docs.google.com/?hl=en&amp;tab=wo&amp;ltmpl=homepage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odey.com" TargetMode="External"/><Relationship Id="rId2" Type="http://schemas.openxmlformats.org/officeDocument/2006/relationships/hyperlink" Target="http://www.newseum.org/todaysfrontpag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Iris P. Myers</a:t>
            </a:r>
          </a:p>
          <a:p>
            <a:r>
              <a:rPr lang="en-US" sz="2000" dirty="0" err="1" smtClean="0">
                <a:latin typeface="Garamond"/>
                <a:cs typeface="Garamond"/>
              </a:rPr>
              <a:t>imyers@roanoke.edu</a:t>
            </a:r>
            <a:r>
              <a:rPr lang="en-US" sz="2000" dirty="0" smtClean="0">
                <a:latin typeface="Garamond"/>
                <a:cs typeface="Garamond"/>
              </a:rPr>
              <a:t/>
            </a:r>
            <a:br>
              <a:rPr lang="en-US" sz="2000" dirty="0" smtClean="0">
                <a:latin typeface="Garamond"/>
                <a:cs typeface="Garamond"/>
              </a:rPr>
            </a:b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Christine S. </a:t>
            </a:r>
            <a:r>
              <a:rPr lang="en-US" sz="2000" b="1" dirty="0">
                <a:latin typeface="Garamond"/>
                <a:cs typeface="Garamond"/>
              </a:rPr>
              <a:t>Stanley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dirty="0" err="1" smtClean="0">
                <a:latin typeface="Garamond"/>
                <a:cs typeface="Garamond"/>
              </a:rPr>
              <a:t>cstanley@roanoke.edu</a:t>
            </a:r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>
                <a:latin typeface="Garamond"/>
                <a:cs typeface="Garamond"/>
              </a:rPr>
              <a:t>I can really do that?  Free websites and software for the world language classroom. </a:t>
            </a:r>
            <a:endParaRPr lang="en-US" sz="3600" cap="none" dirty="0">
              <a:latin typeface="Garamond"/>
              <a:cs typeface="Garamond"/>
            </a:endParaRPr>
          </a:p>
        </p:txBody>
      </p:sp>
      <p:pic>
        <p:nvPicPr>
          <p:cNvPr id="4" name="Picture 3" descr="Roanoke Colle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05400"/>
            <a:ext cx="2032565" cy="1384685"/>
          </a:xfrm>
          <a:prstGeom prst="rect">
            <a:avLst/>
          </a:prstGeom>
        </p:spPr>
      </p:pic>
      <p:pic>
        <p:nvPicPr>
          <p:cNvPr id="5" name="Picture 4" descr="resourc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  <a:hlinkClick r:id="rId2"/>
              </a:rPr>
              <a:t>Lyrics Training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Easy and fun method to learn a foreign language through music.</a:t>
            </a:r>
          </a:p>
          <a:p>
            <a:r>
              <a:rPr lang="en-US" dirty="0" smtClean="0">
                <a:latin typeface="Garamond"/>
                <a:cs typeface="Garamond"/>
              </a:rPr>
              <a:t>Game like scenario to fill in the lyrics to popular music videos.</a:t>
            </a:r>
          </a:p>
          <a:p>
            <a:r>
              <a:rPr lang="en-US" dirty="0" smtClean="0">
                <a:latin typeface="Garamond"/>
                <a:cs typeface="Garamond"/>
              </a:rPr>
              <a:t>Different levels such as easy, medium, hard.  (See examples)</a:t>
            </a:r>
          </a:p>
          <a:p>
            <a:r>
              <a:rPr lang="en-US" dirty="0" smtClean="0">
                <a:latin typeface="Garamond"/>
                <a:cs typeface="Garamond"/>
              </a:rPr>
              <a:t>Different languages including English, Spanish, French etc.</a:t>
            </a:r>
          </a:p>
          <a:p>
            <a:r>
              <a:rPr lang="en-US" dirty="0" smtClean="0">
                <a:latin typeface="Garamond"/>
                <a:cs typeface="Garamond"/>
              </a:rPr>
              <a:t>Program can also translate songs as you hear them.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1-09-22 at 12.5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356"/>
            <a:ext cx="3733800" cy="3180644"/>
          </a:xfrm>
          <a:prstGeom prst="rect">
            <a:avLst/>
          </a:prstGeom>
        </p:spPr>
      </p:pic>
      <p:pic>
        <p:nvPicPr>
          <p:cNvPr id="8" name="Picture 7" descr="Screen Shot 2011-09-22 at 12.52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77356"/>
            <a:ext cx="4495800" cy="1621436"/>
          </a:xfrm>
          <a:prstGeom prst="rect">
            <a:avLst/>
          </a:prstGeom>
        </p:spPr>
      </p:pic>
      <p:pic>
        <p:nvPicPr>
          <p:cNvPr id="9" name="Picture 8" descr="Screen Shot 2011-09-22 at 12.53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57540"/>
            <a:ext cx="4508500" cy="14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latin typeface="Garamond"/>
                <a:cs typeface="Garamond"/>
              </a:rPr>
              <a:t>Mesita </a:t>
            </a:r>
            <a:r>
              <a:rPr lang="es-ES_tradnl" dirty="0" smtClean="0">
                <a:latin typeface="Garamond"/>
                <a:cs typeface="Garamond"/>
              </a:rPr>
              <a:t>española</a:t>
            </a:r>
            <a:br>
              <a:rPr lang="es-ES_tradnl" dirty="0" smtClean="0">
                <a:latin typeface="Garamond"/>
                <a:cs typeface="Garamond"/>
              </a:rPr>
            </a:br>
            <a:r>
              <a:rPr lang="es-ES_tradnl" dirty="0" err="1" smtClean="0">
                <a:latin typeface="Garamond"/>
                <a:cs typeface="Garamond"/>
              </a:rPr>
              <a:t>with</a:t>
            </a:r>
            <a:r>
              <a:rPr lang="es-ES_tradnl" dirty="0" smtClean="0">
                <a:latin typeface="Garamond"/>
                <a:cs typeface="Garamond"/>
              </a:rPr>
              <a:t/>
            </a:r>
            <a:br>
              <a:rPr lang="es-ES_tradnl" dirty="0" smtClean="0">
                <a:latin typeface="Garamond"/>
                <a:cs typeface="Garamond"/>
              </a:rPr>
            </a:br>
            <a:r>
              <a:rPr lang="es-ES_tradnl" dirty="0" err="1" smtClean="0">
                <a:latin typeface="Garamond"/>
                <a:cs typeface="Garamond"/>
              </a:rPr>
              <a:t>Lyrics</a:t>
            </a:r>
            <a:r>
              <a:rPr lang="es-ES_tradnl" dirty="0" smtClean="0">
                <a:latin typeface="Garamond"/>
                <a:cs typeface="Garamond"/>
              </a:rPr>
              <a:t>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05000"/>
            <a:ext cx="8641080" cy="43312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imyers\Desktop\DSC00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9085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myers\Desktop\DSC0026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1905000"/>
            <a:ext cx="5317067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5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752600"/>
            <a:ext cx="2133600" cy="3505200"/>
          </a:xfrm>
        </p:spPr>
        <p:txBody>
          <a:bodyPr>
            <a:noAutofit/>
          </a:bodyPr>
          <a:lstStyle/>
          <a:p>
            <a:pPr algn="ctr"/>
            <a:r>
              <a:rPr lang="es-ES_tradnl" sz="4400" dirty="0">
                <a:latin typeface="Garamond"/>
                <a:cs typeface="Garamond"/>
              </a:rPr>
              <a:t>Mesita </a:t>
            </a:r>
            <a:r>
              <a:rPr lang="es-ES_tradnl" sz="4400">
                <a:latin typeface="Garamond"/>
                <a:cs typeface="Garamond"/>
              </a:rPr>
              <a:t>española </a:t>
            </a:r>
            <a:r>
              <a:rPr lang="en-US" sz="4400" smtClean="0">
                <a:latin typeface="Garamond"/>
                <a:cs typeface="Garamond"/>
              </a:rPr>
              <a:t>with Lyrics </a:t>
            </a:r>
            <a:r>
              <a:rPr lang="es-ES_tradnl" sz="4400" smtClean="0">
                <a:latin typeface="Garamond"/>
                <a:cs typeface="Garamond"/>
              </a:rPr>
              <a:t>Training </a:t>
            </a:r>
            <a:endParaRPr lang="en-US" sz="4400" dirty="0"/>
          </a:p>
        </p:txBody>
      </p:sp>
      <p:pic>
        <p:nvPicPr>
          <p:cNvPr id="2050" name="Picture 2" descr="C:\Users\imyers\AppData\Local\Microsoft\Windows\Temporary Internet Files\Content.Outlook\3F1DYWAI\DSC00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8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Culture: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Garamond" pitchFamily="18" charset="0"/>
                <a:hlinkClick r:id="rId2"/>
              </a:rPr>
              <a:t>Kwintessential</a:t>
            </a:r>
            <a:endParaRPr lang="en-US" sz="2400" dirty="0" smtClean="0">
              <a:latin typeface="Garamond" pitchFamily="18" charset="0"/>
            </a:endParaRPr>
          </a:p>
          <a:p>
            <a:pPr marL="342900" indent="-342900"/>
            <a:r>
              <a:rPr lang="en-US" sz="2400" dirty="0" smtClean="0">
                <a:latin typeface="Garamond" pitchFamily="18" charset="0"/>
              </a:rPr>
              <a:t>International </a:t>
            </a:r>
            <a:r>
              <a:rPr lang="en-US" sz="2400" dirty="0">
                <a:latin typeface="Garamond" pitchFamily="18" charset="0"/>
              </a:rPr>
              <a:t>Etiquette Guide for several countries around the world.  Students can take fun cultural quizzes about etiquette, customs, and protocol</a:t>
            </a:r>
            <a:r>
              <a:rPr lang="en-US" sz="2400" dirty="0" smtClean="0">
                <a:latin typeface="Garamond" pitchFamily="18" charset="0"/>
              </a:rPr>
              <a:t>.  </a:t>
            </a:r>
          </a:p>
          <a:p>
            <a:pPr marL="342900" indent="-342900"/>
            <a:endParaRPr lang="en-US" sz="2400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  <a:hlinkClick r:id="rId3"/>
              </a:rPr>
              <a:t>Peace Corps</a:t>
            </a:r>
            <a:endParaRPr lang="en-US" sz="2400" dirty="0">
              <a:latin typeface="Garamond" pitchFamily="18" charset="0"/>
            </a:endParaRPr>
          </a:p>
          <a:p>
            <a:pPr marL="342900" indent="-342900"/>
            <a:r>
              <a:rPr lang="en-US" sz="2400" dirty="0">
                <a:latin typeface="Garamond" pitchFamily="18" charset="0"/>
              </a:rPr>
              <a:t>Bring dozens of Peace Corps Volunteer stories, letters, and folk tales with standards-based lessons to your class. Discover ways to involve students in service learning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	Correspondence </a:t>
            </a:r>
            <a:r>
              <a:rPr lang="en-US" sz="2400" dirty="0">
                <a:latin typeface="Garamond" pitchFamily="18" charset="0"/>
              </a:rPr>
              <a:t>Match</a:t>
            </a:r>
          </a:p>
          <a:p>
            <a:pPr marL="0" indent="0">
              <a:buNone/>
            </a:pPr>
            <a:r>
              <a:rPr lang="en-US" sz="2400" dirty="0" smtClean="0">
                <a:latin typeface="Garamond" pitchFamily="18" charset="0"/>
              </a:rPr>
              <a:t>	Peace </a:t>
            </a:r>
            <a:r>
              <a:rPr lang="en-US" sz="2400" dirty="0">
                <a:latin typeface="Garamond" pitchFamily="18" charset="0"/>
              </a:rPr>
              <a:t>Corps Volunteers abroad communicate 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 smtClean="0">
                <a:latin typeface="Garamond" pitchFamily="18" charset="0"/>
              </a:rPr>
              <a:t>	with </a:t>
            </a:r>
            <a:r>
              <a:rPr lang="en-US" sz="2400" dirty="0">
                <a:latin typeface="Garamond" pitchFamily="18" charset="0"/>
              </a:rPr>
              <a:t>U.S. classrooms. </a:t>
            </a:r>
          </a:p>
          <a:p>
            <a:pPr marL="342900" indent="-342900"/>
            <a:endParaRPr lang="en-US" sz="24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itchFamily="18" charset="0"/>
            </a:endParaRPr>
          </a:p>
          <a:p>
            <a:pPr marL="0" indent="0">
              <a:buNone/>
            </a:pPr>
            <a:endParaRPr lang="en-US" sz="3200" dirty="0">
              <a:latin typeface="Garamond" pitchFamily="18" charset="0"/>
            </a:endParaRPr>
          </a:p>
          <a:p>
            <a:pPr marL="0" indent="0">
              <a:buNone/>
            </a:pPr>
            <a:endParaRPr lang="en-US" sz="18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Garamond"/>
                <a:cs typeface="Garamond"/>
                <a:hlinkClick r:id="rId2"/>
              </a:rPr>
              <a:t>Bubblus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Mind mapping software that can be shared with others</a:t>
            </a:r>
          </a:p>
          <a:p>
            <a:r>
              <a:rPr lang="en-US" dirty="0" smtClean="0">
                <a:latin typeface="Garamond"/>
                <a:cs typeface="Garamond"/>
              </a:rPr>
              <a:t>Can be put into a blog or website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6880"/>
            <a:ext cx="631683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How to contact us: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Iris P. Myers</a:t>
            </a: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Roanoke College 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Language </a:t>
            </a:r>
            <a:r>
              <a:rPr lang="en-US" dirty="0">
                <a:latin typeface="Garamond"/>
                <a:cs typeface="Garamond"/>
              </a:rPr>
              <a:t>Resource Center Director 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Department of Modern </a:t>
            </a:r>
            <a:r>
              <a:rPr lang="en-US" dirty="0">
                <a:latin typeface="Garamond"/>
                <a:cs typeface="Garamond"/>
              </a:rPr>
              <a:t>Languages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</a:rPr>
              <a:t>030 Lucas Hall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540-375</a:t>
            </a:r>
            <a:r>
              <a:rPr lang="en-US" dirty="0">
                <a:latin typeface="Garamond"/>
                <a:cs typeface="Garamond"/>
              </a:rPr>
              <a:t>-2091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  <a:hlinkClick r:id="rId2"/>
              </a:rPr>
              <a:t>imyers@roanoke.edu</a:t>
            </a:r>
            <a:r>
              <a:rPr lang="en-US" dirty="0">
                <a:latin typeface="Garamond"/>
                <a:cs typeface="Garamond"/>
              </a:rPr>
              <a:t/>
            </a:r>
            <a:br>
              <a:rPr lang="en-US" dirty="0">
                <a:latin typeface="Garamond"/>
                <a:cs typeface="Garamond"/>
              </a:rPr>
            </a:b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b="1" dirty="0" smtClean="0">
                <a:latin typeface="Garamond"/>
                <a:cs typeface="Garamond"/>
              </a:rPr>
              <a:t>Christine S.  Stanley</a:t>
            </a:r>
            <a:br>
              <a:rPr lang="en-US" b="1" dirty="0" smtClean="0">
                <a:latin typeface="Garamond"/>
                <a:cs typeface="Garamond"/>
              </a:rPr>
            </a:br>
            <a:r>
              <a:rPr lang="en-US" b="1" dirty="0" smtClean="0">
                <a:latin typeface="Garamond"/>
                <a:cs typeface="Garamond"/>
              </a:rPr>
              <a:t>Roanoke College</a:t>
            </a:r>
            <a:endParaRPr lang="en-US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Department of Modern </a:t>
            </a:r>
            <a:r>
              <a:rPr lang="en-US" dirty="0">
                <a:latin typeface="Garamond"/>
                <a:cs typeface="Garamond"/>
              </a:rPr>
              <a:t>Languages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</a:rPr>
              <a:t>108 Lucas Hall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 smtClean="0">
                <a:latin typeface="Garamond"/>
                <a:cs typeface="Garamond"/>
              </a:rPr>
              <a:t>540-378</a:t>
            </a:r>
            <a:r>
              <a:rPr lang="en-US" dirty="0">
                <a:latin typeface="Garamond"/>
                <a:cs typeface="Garamond"/>
              </a:rPr>
              <a:t>-5196</a:t>
            </a:r>
            <a:br>
              <a:rPr lang="en-US" dirty="0">
                <a:latin typeface="Garamond"/>
                <a:cs typeface="Garamond"/>
              </a:rPr>
            </a:br>
            <a:r>
              <a:rPr lang="en-US" dirty="0">
                <a:latin typeface="Garamond"/>
                <a:cs typeface="Garamond"/>
                <a:hlinkClick r:id="rId3"/>
              </a:rPr>
              <a:t>cstanley@</a:t>
            </a:r>
            <a:r>
              <a:rPr lang="en-US" dirty="0" smtClean="0">
                <a:latin typeface="Garamond"/>
                <a:cs typeface="Garamond"/>
                <a:hlinkClick r:id="rId3"/>
              </a:rPr>
              <a:t>roanoke.edu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4"/>
              </a:rPr>
              <a:t>Modern Languages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anoke Colle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85800"/>
            <a:ext cx="1905000" cy="1676400"/>
          </a:xfrm>
          <a:prstGeom prst="rect">
            <a:avLst/>
          </a:prstGeom>
        </p:spPr>
      </p:pic>
      <p:pic>
        <p:nvPicPr>
          <p:cNvPr id="5" name="Picture 4" descr="resourc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9560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Why do we use technology</a:t>
            </a:r>
            <a:r>
              <a:rPr lang="en-US" dirty="0">
                <a:latin typeface="Garamond"/>
                <a:cs typeface="Garamond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We should want our students to be able to do the following</a:t>
            </a:r>
            <a:r>
              <a:rPr lang="en-US" dirty="0" smtClean="0">
                <a:latin typeface="Garamond"/>
                <a:cs typeface="Garamond"/>
              </a:rPr>
              <a:t>:</a:t>
            </a: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5" name="Picture 4" descr="Screen Shot 2011-09-22 at 11.0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7" y="1752600"/>
            <a:ext cx="8467653" cy="4419600"/>
          </a:xfrm>
          <a:prstGeom prst="rect">
            <a:avLst/>
          </a:prstGeom>
        </p:spPr>
      </p:pic>
      <p:pic>
        <p:nvPicPr>
          <p:cNvPr id="6" name="Picture 5" descr="Screen Shot 2011-09-25 at 5.0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223000"/>
            <a:ext cx="1346200" cy="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Make word clouds with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411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  <a:hlinkClick r:id="rId2"/>
              </a:rPr>
              <a:t>Toondoo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Create your own comic strips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Sign up for an individual account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Click on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ToonDoo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 maker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aramond"/>
                <a:cs typeface="Garamond"/>
              </a:rPr>
              <a:t>Select a layout, many choices for the background, characters, text bubbles, etc.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Z:\FLAVA\DSC0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FLAVA\DSC0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3657599" cy="1676400"/>
          </a:xfrm>
        </p:spPr>
        <p:txBody>
          <a:bodyPr>
            <a:normAutofit/>
          </a:bodyPr>
          <a:lstStyle/>
          <a:p>
            <a:r>
              <a:rPr lang="es-ES_tradnl" dirty="0" smtClean="0">
                <a:latin typeface="Garamond"/>
                <a:cs typeface="Garamond"/>
              </a:rPr>
              <a:t>Mesita española </a:t>
            </a:r>
            <a:r>
              <a:rPr lang="es-ES_tradnl" dirty="0">
                <a:latin typeface="Garamond"/>
                <a:cs typeface="Garamond"/>
              </a:rPr>
              <a:t/>
            </a:r>
            <a:br>
              <a:rPr lang="es-ES_tradnl" dirty="0">
                <a:latin typeface="Garamond"/>
                <a:cs typeface="Garamond"/>
              </a:rPr>
            </a:br>
            <a:r>
              <a:rPr lang="es-ES_tradnl" dirty="0" smtClean="0">
                <a:latin typeface="Garamond"/>
                <a:cs typeface="Garamond"/>
              </a:rPr>
              <a:t>with Toondoo</a:t>
            </a:r>
            <a:endParaRPr lang="es-ES_tradnl" dirty="0">
              <a:latin typeface="Garamond"/>
              <a:cs typeface="Garamond"/>
            </a:endParaRPr>
          </a:p>
        </p:txBody>
      </p:sp>
      <p:pic>
        <p:nvPicPr>
          <p:cNvPr id="2050" name="Picture 2" descr="Z:\FLAVA\DSC0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778139" cy="28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Z:\FLAVA\DSC00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683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Making Apps and </a:t>
            </a:r>
            <a:r>
              <a:rPr lang="en-US" dirty="0" err="1" smtClean="0">
                <a:latin typeface="Garamond"/>
                <a:cs typeface="Garamond"/>
              </a:rPr>
              <a:t>Qr</a:t>
            </a:r>
            <a:r>
              <a:rPr lang="en-US" dirty="0" smtClean="0">
                <a:latin typeface="Garamond"/>
                <a:cs typeface="Garamond"/>
              </a:rPr>
              <a:t> Codes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2"/>
              </a:rPr>
              <a:t>AppsBar</a:t>
            </a:r>
            <a:endParaRPr lang="en-US" dirty="0" smtClean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This program will allow you to make your own apps for free in less than 30 minutes.  </a:t>
            </a:r>
            <a:r>
              <a:rPr lang="en-US" dirty="0" err="1" smtClean="0">
                <a:latin typeface="Garamond"/>
                <a:cs typeface="Garamond"/>
              </a:rPr>
              <a:t>AppsBar</a:t>
            </a:r>
            <a:r>
              <a:rPr lang="en-US" dirty="0" smtClean="0">
                <a:latin typeface="Garamond"/>
                <a:cs typeface="Garamond"/>
              </a:rPr>
              <a:t> will also publish your app in the Android Market and in i</a:t>
            </a:r>
            <a:r>
              <a:rPr lang="en-US" dirty="0">
                <a:latin typeface="Garamond"/>
                <a:cs typeface="Garamond"/>
              </a:rPr>
              <a:t>T</a:t>
            </a:r>
            <a:r>
              <a:rPr lang="en-US" dirty="0" smtClean="0">
                <a:latin typeface="Garamond"/>
                <a:cs typeface="Garamond"/>
              </a:rPr>
              <a:t>unes.    No language programming is required to use this site.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3"/>
              </a:rPr>
              <a:t>Kaywa-Qr code maker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err="1" smtClean="0">
                <a:latin typeface="Garamond"/>
                <a:cs typeface="Garamond"/>
              </a:rPr>
              <a:t>Kaywa</a:t>
            </a:r>
            <a:r>
              <a:rPr lang="en-US" dirty="0" smtClean="0">
                <a:latin typeface="Garamond"/>
                <a:cs typeface="Garamond"/>
              </a:rPr>
              <a:t> will make a matrix barcode (</a:t>
            </a:r>
            <a:r>
              <a:rPr lang="en-US" dirty="0" err="1" smtClean="0">
                <a:latin typeface="Garamond"/>
                <a:cs typeface="Garamond"/>
              </a:rPr>
              <a:t>Qr</a:t>
            </a:r>
            <a:r>
              <a:rPr lang="en-US" dirty="0" smtClean="0">
                <a:latin typeface="Garamond"/>
                <a:cs typeface="Garamond"/>
              </a:rPr>
              <a:t> code) 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that can be read with mobile phones that 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have cameras.   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 descr="Screen Shot 2011-09-25 at 4.35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76800"/>
            <a:ext cx="2819400" cy="1828800"/>
          </a:xfrm>
          <a:prstGeom prst="rect">
            <a:avLst/>
          </a:prstGeom>
        </p:spPr>
      </p:pic>
      <p:pic>
        <p:nvPicPr>
          <p:cNvPr id="5" name="Picture 4" descr="Screen Shot 2011-09-25 at 4.59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559300" cy="762000"/>
          </a:xfrm>
          <a:prstGeom prst="rect">
            <a:avLst/>
          </a:prstGeom>
        </p:spPr>
      </p:pic>
      <p:pic>
        <p:nvPicPr>
          <p:cNvPr id="6" name="Picture 5" descr="Screen Shot 2011-09-25 at 5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1181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  <a:hlinkClick r:id="rId2"/>
              </a:rPr>
              <a:t>Language Exchange Program: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The </a:t>
            </a:r>
            <a:r>
              <a:rPr lang="en-US" dirty="0" err="1" smtClean="0">
                <a:latin typeface="Garamond"/>
                <a:cs typeface="Garamond"/>
              </a:rPr>
              <a:t>Mixxer</a:t>
            </a:r>
            <a:r>
              <a:rPr lang="en-US" dirty="0" smtClean="0">
                <a:latin typeface="Garamond"/>
                <a:cs typeface="Garamond"/>
              </a:rPr>
              <a:t> hosted by Dickinson College  </a:t>
            </a:r>
          </a:p>
          <a:p>
            <a:r>
              <a:rPr lang="en-US" dirty="0" smtClean="0">
                <a:latin typeface="Garamond"/>
                <a:cs typeface="Garamond"/>
              </a:rPr>
              <a:t>Language exchange program using Skype</a:t>
            </a:r>
          </a:p>
          <a:p>
            <a:r>
              <a:rPr lang="en-US" dirty="0" smtClean="0">
                <a:latin typeface="Garamond"/>
                <a:cs typeface="Garamond"/>
              </a:rPr>
              <a:t>Talk with native speakers over Skype</a:t>
            </a:r>
          </a:p>
          <a:p>
            <a:r>
              <a:rPr lang="en-US" dirty="0" smtClean="0">
                <a:latin typeface="Garamond"/>
                <a:cs typeface="Garamond"/>
              </a:rPr>
              <a:t>Write Blogs to receive comments and critiques</a:t>
            </a:r>
          </a:p>
          <a:p>
            <a:r>
              <a:rPr lang="en-US" dirty="0" smtClean="0">
                <a:latin typeface="Garamond"/>
                <a:cs typeface="Garamond"/>
              </a:rPr>
              <a:t>Has a good Frequently asked questions document for support, how to sign up, how to use the program</a:t>
            </a:r>
          </a:p>
          <a:p>
            <a:r>
              <a:rPr lang="en-US" dirty="0" smtClean="0">
                <a:latin typeface="Garamond"/>
                <a:cs typeface="Garamond"/>
              </a:rPr>
              <a:t>Use as an individual or as a large group</a:t>
            </a:r>
          </a:p>
          <a:p>
            <a:r>
              <a:rPr lang="en-US" dirty="0" smtClean="0">
                <a:latin typeface="Garamond"/>
                <a:cs typeface="Garamond"/>
              </a:rPr>
              <a:t>We came up with questions for the students to start out with on Skype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1-09-22 at 12.1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95800"/>
            <a:ext cx="4495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Vocabulary Builders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2"/>
              </a:rPr>
              <a:t>Text to Speech</a:t>
            </a:r>
            <a:endParaRPr lang="en-US" dirty="0" smtClean="0">
              <a:latin typeface="Garamond"/>
              <a:cs typeface="Garamond"/>
            </a:endParaRPr>
          </a:p>
          <a:p>
            <a:pPr marL="342900" indent="-342900"/>
            <a:r>
              <a:rPr lang="en-US" dirty="0" smtClean="0">
                <a:latin typeface="Garamond"/>
                <a:cs typeface="Garamond"/>
              </a:rPr>
              <a:t>This language portal can “read” text that has been added in the target </a:t>
            </a:r>
            <a:r>
              <a:rPr lang="en-US" dirty="0">
                <a:latin typeface="Garamond"/>
                <a:cs typeface="Garamond"/>
              </a:rPr>
              <a:t>language. </a:t>
            </a:r>
            <a:r>
              <a:rPr lang="en-US" dirty="0" smtClean="0">
                <a:latin typeface="Garamond"/>
                <a:cs typeface="Garamond"/>
                <a:hlinkClick r:id="rId3"/>
              </a:rPr>
              <a:t>Example in Italian</a:t>
            </a:r>
            <a:r>
              <a:rPr lang="en-US" dirty="0" smtClean="0">
                <a:latin typeface="Garamond"/>
                <a:cs typeface="Garamond"/>
              </a:rPr>
              <a:t>     </a:t>
            </a:r>
            <a:r>
              <a:rPr lang="en-US" dirty="0" smtClean="0">
                <a:latin typeface="Garamond"/>
                <a:cs typeface="Garamond"/>
                <a:hlinkClick r:id="rId4"/>
              </a:rPr>
              <a:t>Example in Spanish</a:t>
            </a:r>
            <a:endParaRPr lang="en-US" dirty="0" smtClean="0">
              <a:latin typeface="Garamond"/>
              <a:cs typeface="Garamond"/>
            </a:endParaRPr>
          </a:p>
          <a:p>
            <a:pPr marL="342900" indent="-342900"/>
            <a:r>
              <a:rPr lang="en-US" dirty="0" smtClean="0">
                <a:latin typeface="Garamond"/>
                <a:cs typeface="Garamond"/>
              </a:rPr>
              <a:t>Students can replay the file to practice their pronunciation or to “check” a paper by listening for errors that they miss in written text.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5" action="ppaction://hlinkfile"/>
              </a:rPr>
              <a:t>Quizlet</a:t>
            </a:r>
            <a:r>
              <a:rPr lang="en-US" dirty="0" smtClean="0">
                <a:latin typeface="Garamond"/>
                <a:cs typeface="Garamond"/>
              </a:rPr>
              <a:t> (Online Flashcards with Sound Files)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2011-09-22 at 1.24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810000"/>
            <a:ext cx="7023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Google Documents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To make forms that can be used as sign up sheets for special events</a:t>
            </a:r>
          </a:p>
          <a:p>
            <a:r>
              <a:rPr lang="en-US" dirty="0" smtClean="0">
                <a:latin typeface="Garamond"/>
                <a:cs typeface="Garamond"/>
              </a:rPr>
              <a:t>Create an Account, Click on the Documents tool, Choose the option to create a Form</a:t>
            </a:r>
          </a:p>
          <a:p>
            <a:r>
              <a:rPr lang="en-US" dirty="0" smtClean="0">
                <a:latin typeface="Garamond"/>
                <a:cs typeface="Garamond"/>
              </a:rPr>
              <a:t>Insert a title, add any questions you want or need</a:t>
            </a:r>
          </a:p>
          <a:p>
            <a:r>
              <a:rPr lang="en-US" dirty="0" smtClean="0">
                <a:latin typeface="Garamond"/>
                <a:cs typeface="Garamond"/>
              </a:rPr>
              <a:t>Can change the theme to suit your needs</a:t>
            </a: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2"/>
              </a:rPr>
              <a:t>Google Documents Editor</a:t>
            </a:r>
            <a:endParaRPr lang="en-US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  <a:hlinkClick r:id="rId3"/>
              </a:rPr>
              <a:t>Special Event Registration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1-09-22 at 12.4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505200" cy="2971800"/>
          </a:xfrm>
          <a:prstGeom prst="rect">
            <a:avLst/>
          </a:prstGeom>
        </p:spPr>
      </p:pic>
      <p:pic>
        <p:nvPicPr>
          <p:cNvPr id="7" name="Picture 6" descr="Screen Shot 2011-09-22 at 12.44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8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Newspapers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dirty="0" smtClean="0">
                <a:latin typeface="Garamond"/>
                <a:cs typeface="Garamond"/>
              </a:rPr>
              <a:t>The </a:t>
            </a:r>
            <a:r>
              <a:rPr lang="en-US" dirty="0" smtClean="0">
                <a:latin typeface="Garamond"/>
                <a:cs typeface="Garamond"/>
                <a:hlinkClick r:id="rId2"/>
              </a:rPr>
              <a:t>Newseum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offers the front page of newspapers from around the world.   </a:t>
            </a: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342900" indent="-342900"/>
            <a:endParaRPr lang="en-US" dirty="0" smtClean="0">
              <a:latin typeface="Garamond"/>
              <a:cs typeface="Garamond"/>
            </a:endParaRPr>
          </a:p>
          <a:p>
            <a:pPr marL="342900" indent="-342900"/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  <a:p>
            <a:pPr marL="342900" indent="-342900"/>
            <a:r>
              <a:rPr lang="en-US" dirty="0" smtClean="0">
                <a:latin typeface="Garamond"/>
                <a:cs typeface="Garamond"/>
              </a:rPr>
              <a:t>Students can make their own newspaper snippets using </a:t>
            </a:r>
            <a:r>
              <a:rPr lang="en-US" dirty="0" smtClean="0">
                <a:latin typeface="Garamond"/>
                <a:cs typeface="Garamond"/>
                <a:hlinkClick r:id="rId3" action="ppaction://hlinkfile"/>
              </a:rPr>
              <a:t>Fodey.Com</a:t>
            </a:r>
            <a:r>
              <a:rPr lang="en-US" dirty="0" smtClean="0">
                <a:latin typeface="Garamond"/>
                <a:cs typeface="Garamond"/>
              </a:rPr>
              <a:t>  </a:t>
            </a: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</p:txBody>
      </p:sp>
      <p:pic>
        <p:nvPicPr>
          <p:cNvPr id="5" name="Picture 4" descr="Screen Shot 2011-09-22 at 1.15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6477000" cy="1981200"/>
          </a:xfrm>
          <a:prstGeom prst="rect">
            <a:avLst/>
          </a:prstGeom>
        </p:spPr>
      </p:pic>
      <p:pic>
        <p:nvPicPr>
          <p:cNvPr id="6" name="Picture 5" descr="Screen Shot 2011-09-22 at 1.22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4800"/>
            <a:ext cx="6477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ustom 2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00B0F0"/>
      </a:hlink>
      <a:folHlink>
        <a:srgbClr val="00B0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460</TotalTime>
  <Words>529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I can really do that?  Free websites and software for the world language classroom. </vt:lpstr>
      <vt:lpstr>Why do we use technology?</vt:lpstr>
      <vt:lpstr>Toondoo</vt:lpstr>
      <vt:lpstr>Mesita española  with Toondoo</vt:lpstr>
      <vt:lpstr>Making Apps and Qr Codes</vt:lpstr>
      <vt:lpstr>Language Exchange Program:</vt:lpstr>
      <vt:lpstr>Vocabulary Builders</vt:lpstr>
      <vt:lpstr>Google Documents</vt:lpstr>
      <vt:lpstr>Newspapers</vt:lpstr>
      <vt:lpstr>Lyrics Training</vt:lpstr>
      <vt:lpstr>Mesita española with Lyrics Training </vt:lpstr>
      <vt:lpstr>Mesita española with Lyrics Training </vt:lpstr>
      <vt:lpstr>Culture:</vt:lpstr>
      <vt:lpstr>Bubblus</vt:lpstr>
      <vt:lpstr>How to contact us:</vt:lpstr>
    </vt:vector>
  </TitlesOfParts>
  <Company>Roanoke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FLAVA  Conference</dc:title>
  <dc:creator>Halpert, James</dc:creator>
  <cp:lastModifiedBy>jphalpert</cp:lastModifiedBy>
  <cp:revision>46</cp:revision>
  <dcterms:created xsi:type="dcterms:W3CDTF">2011-09-15T19:02:23Z</dcterms:created>
  <dcterms:modified xsi:type="dcterms:W3CDTF">2011-10-07T13:02:42Z</dcterms:modified>
</cp:coreProperties>
</file>